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5/9/2014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hooltv.nl/beeldbank/clip/20100317_gewrichten0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biologiepagina.nl/Oefeningen/Kniegewricht/kniegewricht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6518" y="989569"/>
            <a:ext cx="8825658" cy="2325126"/>
          </a:xfrm>
        </p:spPr>
        <p:txBody>
          <a:bodyPr/>
          <a:lstStyle/>
          <a:p>
            <a:r>
              <a:rPr lang="nl-NL" dirty="0" smtClean="0"/>
              <a:t>De bouw van het gewricht</a:t>
            </a:r>
            <a:endParaRPr lang="nl-NL" dirty="0"/>
          </a:p>
        </p:txBody>
      </p:sp>
      <p:pic>
        <p:nvPicPr>
          <p:cNvPr id="4" name="Picture 7" descr="http://members.chello.nl/s.westerink2/thema4kl1_bestanden/kni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18" y="2462641"/>
            <a:ext cx="2530872" cy="354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055" y="3314695"/>
            <a:ext cx="2286000" cy="23812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53" y="4088820"/>
            <a:ext cx="1524000" cy="1143000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68732" y="33969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8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9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natuurinformatie.nl/sites/nnm.dossiers/contents/i002046/skelet%20met%20gewrichten_de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27" y="810102"/>
            <a:ext cx="360587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members.quicknet.nl/joyforever/gewrich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532" y="1465863"/>
            <a:ext cx="3997821" cy="500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429088" y="61490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>
                <a:hlinkClick r:id="rId4"/>
              </a:rPr>
              <a:t>http://www.schooltv.nl/beeldbank/clip/20100317_gewrichten01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4986447" y="2237816"/>
            <a:ext cx="15386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Klik op onderstaande link en bekijk het filmpje waar alles wordt uitgelegd over  de gewrichten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043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4192252" y="514325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latin typeface="Trebuchet MS" pitchFamily="34" charset="0"/>
              </a:rPr>
              <a:t> </a:t>
            </a:r>
            <a:r>
              <a:rPr lang="nl-NL" sz="2400" b="1" dirty="0">
                <a:latin typeface="Trebuchet MS" pitchFamily="34" charset="0"/>
              </a:rPr>
              <a:t>Beenverbindingen.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828075"/>
              </p:ext>
            </p:extLst>
          </p:nvPr>
        </p:nvGraphicFramePr>
        <p:xfrm>
          <a:off x="1978602" y="1608192"/>
          <a:ext cx="8858250" cy="4937760"/>
        </p:xfrm>
        <a:graphic>
          <a:graphicData uri="http://schemas.openxmlformats.org/drawingml/2006/table">
            <a:tbl>
              <a:tblPr/>
              <a:tblGrid>
                <a:gridCol w="4429125"/>
                <a:gridCol w="4429125"/>
              </a:tblGrid>
              <a:tr h="0">
                <a:tc>
                  <a:txBody>
                    <a:bodyPr/>
                    <a:lstStyle/>
                    <a:p>
                      <a:endParaRPr lang="nl-NL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>
                          <a:solidFill>
                            <a:schemeClr val="bg1"/>
                          </a:solidFill>
                          <a:effectLst/>
                        </a:rPr>
                        <a:t>scharniergewricht </a:t>
                      </a:r>
                      <a:r>
                        <a:rPr lang="nl-NL">
                          <a:solidFill>
                            <a:schemeClr val="bg1"/>
                          </a:solidFill>
                          <a:effectLst/>
                        </a:rPr>
                        <a:t>bijvoorbeeld het ellebooggewricht en het kniegewricht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nl-NL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  <a:effectLst/>
                        </a:rPr>
                        <a:t>kogelgewricht</a:t>
                      </a:r>
                      <a:r>
                        <a:rPr lang="nl-NL" dirty="0">
                          <a:solidFill>
                            <a:schemeClr val="bg1"/>
                          </a:solidFill>
                          <a:effectLst/>
                        </a:rPr>
                        <a:t> bijvoorbeeld het schoudergewricht en het heupgewricht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nl-NL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  <a:effectLst/>
                        </a:rPr>
                        <a:t>Rolgewricht</a:t>
                      </a:r>
                      <a:r>
                        <a:rPr lang="nl-NL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br>
                        <a:rPr lang="nl-NL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nl-NL" dirty="0">
                          <a:solidFill>
                            <a:schemeClr val="bg1"/>
                          </a:solidFill>
                          <a:effectLst/>
                        </a:rPr>
                        <a:t>Het gewricht waarmee het spaakbeen en de ellepijp om elkaar heen kunnen draaien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nl-NL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  <a:effectLst/>
                        </a:rPr>
                        <a:t>ellipsvormig gewricht</a:t>
                      </a:r>
                      <a:r>
                        <a:rPr lang="nl-NL" dirty="0">
                          <a:solidFill>
                            <a:schemeClr val="bg1"/>
                          </a:solidFill>
                          <a:effectLst/>
                        </a:rPr>
                        <a:t> bijvoorbeeld het bovenste polsgewricht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nl-NL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>
                          <a:solidFill>
                            <a:schemeClr val="bg1"/>
                          </a:solidFill>
                          <a:effectLst/>
                        </a:rPr>
                        <a:t>zadelgewricht</a:t>
                      </a:r>
                      <a:r>
                        <a:rPr lang="nl-NL">
                          <a:solidFill>
                            <a:schemeClr val="bg1"/>
                          </a:solidFill>
                          <a:effectLst/>
                        </a:rPr>
                        <a:t> bijvoorbeeld het gewricht tussen handpalm en duim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nl-NL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  <a:effectLst/>
                        </a:rPr>
                        <a:t>draaigewricht</a:t>
                      </a:r>
                      <a:r>
                        <a:rPr lang="nl-NL" dirty="0">
                          <a:solidFill>
                            <a:schemeClr val="bg1"/>
                          </a:solidFill>
                          <a:effectLst/>
                        </a:rPr>
                        <a:t> bijvoorbeeld de twee bovenste nekwervels: de atlas en de draaier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0483" name="Picture 3" descr="http://www.natuurinformatie.nl/sites/nnm.dossiers/contents/i002046/kogelgewric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470" y="1988388"/>
            <a:ext cx="257175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www.natuurinformatie.nl/sites/nnm.dossiers/contents/i002046/rolgewric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7" y="2617038"/>
            <a:ext cx="2295525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http://www.natuurinformatie.nl/sites/nnm.dossiers/contents/i002046/ellipsvormiggewrich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4646375"/>
            <a:ext cx="2381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natuurinformatie.nl/sites/nnm.dossiers/contents/i002046/zadelgewrich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378" y="3755277"/>
            <a:ext cx="9810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http://www.natuurinformatie.nl/sites/nnm.dossiers/contents/i002046/draaigewrich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5445224"/>
            <a:ext cx="98107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www.natuurinformatie.nl/sites/nnm.dossiers/contents/i002046/scharniergewrich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1268760"/>
            <a:ext cx="238125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Rechte verbindingslijn met pijl 14"/>
          <p:cNvCxnSpPr/>
          <p:nvPr/>
        </p:nvCxnSpPr>
        <p:spPr>
          <a:xfrm flipH="1">
            <a:off x="5655170" y="2617039"/>
            <a:ext cx="540384" cy="12831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>
            <a:off x="3719736" y="3140968"/>
            <a:ext cx="2403810" cy="61430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H="1">
            <a:off x="4084763" y="4077072"/>
            <a:ext cx="1993981" cy="792088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H="1">
            <a:off x="5231905" y="5652696"/>
            <a:ext cx="912221" cy="440229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H="1" flipV="1">
            <a:off x="4084762" y="1783112"/>
            <a:ext cx="2042690" cy="133721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1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Tekening kogelgewricht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503" y="2181874"/>
            <a:ext cx="4883005" cy="3662253"/>
          </a:xfrm>
        </p:spPr>
      </p:pic>
      <p:sp>
        <p:nvSpPr>
          <p:cNvPr id="5" name="Tekstvak 4"/>
          <p:cNvSpPr txBox="1"/>
          <p:nvPr/>
        </p:nvSpPr>
        <p:spPr>
          <a:xfrm>
            <a:off x="831273" y="2473036"/>
            <a:ext cx="3595254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Dit is een eigengemaakte tekening van een kogelgewricht van de heup.</a:t>
            </a:r>
          </a:p>
          <a:p>
            <a:r>
              <a:rPr lang="nl-NL" dirty="0" smtClean="0"/>
              <a:t>De roden lijnen geven de spieren aan. Aan de uiteinde van elke spier zit een pees(blauw).</a:t>
            </a:r>
          </a:p>
          <a:p>
            <a:r>
              <a:rPr lang="nl-NL" dirty="0" smtClean="0"/>
              <a:t>Die pezen zitten vast aan het bot en houden de spieren op hun plek.</a:t>
            </a:r>
            <a:endParaRPr lang="nl-NL" dirty="0"/>
          </a:p>
        </p:txBody>
      </p:sp>
      <p:cxnSp>
        <p:nvCxnSpPr>
          <p:cNvPr id="7" name="Rechte verbindingslijn met pijl 6"/>
          <p:cNvCxnSpPr/>
          <p:nvPr/>
        </p:nvCxnSpPr>
        <p:spPr>
          <a:xfrm>
            <a:off x="7460673" y="1853248"/>
            <a:ext cx="20782" cy="13055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H="1">
            <a:off x="8395855" y="3158836"/>
            <a:ext cx="2535381" cy="6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6642616" y="1094231"/>
            <a:ext cx="3525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Pees die overgaat op </a:t>
            </a:r>
            <a:r>
              <a:rPr lang="nl-NL" dirty="0" smtClean="0"/>
              <a:t>spier. Onder die spieren en pezen liggen de kapselbanden.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0744198" y="2835670"/>
            <a:ext cx="1195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Heup</a:t>
            </a:r>
          </a:p>
          <a:p>
            <a:r>
              <a:rPr lang="nl-NL" dirty="0" smtClean="0"/>
              <a:t>gewricht</a:t>
            </a:r>
            <a:endParaRPr lang="nl-NL" dirty="0"/>
          </a:p>
        </p:txBody>
      </p:sp>
      <p:cxnSp>
        <p:nvCxnSpPr>
          <p:cNvPr id="13" name="Rechte verbindingslijn met pijl 12"/>
          <p:cNvCxnSpPr/>
          <p:nvPr/>
        </p:nvCxnSpPr>
        <p:spPr>
          <a:xfrm>
            <a:off x="5611813" y="3482001"/>
            <a:ext cx="1557914" cy="6327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4842524" y="2845014"/>
            <a:ext cx="996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Bovenbeen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36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Niet vergeten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2519082"/>
          </a:xfrm>
        </p:spPr>
        <p:txBody>
          <a:bodyPr/>
          <a:lstStyle/>
          <a:p>
            <a:r>
              <a:rPr lang="nl-NL" dirty="0" smtClean="0"/>
              <a:t>Heb je de filmpjes bekeken?</a:t>
            </a:r>
          </a:p>
          <a:p>
            <a:r>
              <a:rPr lang="nl-NL" dirty="0" smtClean="0"/>
              <a:t>Heb je de toets gemaakt om te kijken of je de lesstof hebt onthouden en begrepen?</a:t>
            </a:r>
            <a:endParaRPr lang="nl-NL" dirty="0"/>
          </a:p>
        </p:txBody>
      </p:sp>
      <p:pic>
        <p:nvPicPr>
          <p:cNvPr id="4" name="Picture 24" descr="FlashLogo_6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956" y="3537933"/>
            <a:ext cx="3143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3310141" y="3976562"/>
            <a:ext cx="1627629" cy="36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nl-NL" sz="1400" dirty="0">
                <a:solidFill>
                  <a:srgbClr val="003300"/>
                </a:solidFill>
              </a:rPr>
              <a:t>Oefentoets. Bouw kniegewricht</a:t>
            </a:r>
          </a:p>
        </p:txBody>
      </p:sp>
    </p:spTree>
    <p:extLst>
      <p:ext uri="{BB962C8B-B14F-4D97-AF65-F5344CB8AC3E}">
        <p14:creationId xmlns:p14="http://schemas.microsoft.com/office/powerpoint/2010/main" val="37250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</TotalTime>
  <Words>127</Words>
  <Application>Microsoft Office PowerPoint</Application>
  <PresentationFormat>Breedbeeld</PresentationFormat>
  <Paragraphs>22</Paragraphs>
  <Slides>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Trebuchet MS</vt:lpstr>
      <vt:lpstr>Wingdings 3</vt:lpstr>
      <vt:lpstr>Ion</vt:lpstr>
      <vt:lpstr>De bouw van het gewricht</vt:lpstr>
      <vt:lpstr>PowerPoint-presentatie</vt:lpstr>
      <vt:lpstr>PowerPoint-presentatie</vt:lpstr>
      <vt:lpstr>Tekening kogelgewricht</vt:lpstr>
      <vt:lpstr>Niet vergeten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Wanda van de Groep</dc:creator>
  <cp:lastModifiedBy>Wanda van de Groep</cp:lastModifiedBy>
  <cp:revision>4</cp:revision>
  <dcterms:created xsi:type="dcterms:W3CDTF">2014-05-09T11:23:02Z</dcterms:created>
  <dcterms:modified xsi:type="dcterms:W3CDTF">2014-05-09T12:02:21Z</dcterms:modified>
</cp:coreProperties>
</file>